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351" r:id="rId3"/>
    <p:sldId id="343" r:id="rId4"/>
    <p:sldId id="344" r:id="rId5"/>
    <p:sldId id="345" r:id="rId6"/>
    <p:sldId id="346" r:id="rId7"/>
    <p:sldId id="347" r:id="rId8"/>
    <p:sldId id="348" r:id="rId9"/>
    <p:sldId id="352" r:id="rId10"/>
    <p:sldId id="34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Дополнительная </a:t>
            </a:r>
            <a:r>
              <a:rPr lang="ru-RU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общеразвивающая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программа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907704" y="3982998"/>
            <a:ext cx="49685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МАДОУ </a:t>
            </a:r>
            <a:r>
              <a:rPr lang="ru-RU" sz="3200" b="1" dirty="0" smtClean="0"/>
              <a:t>№</a:t>
            </a:r>
            <a:r>
              <a:rPr lang="ru-RU" sz="3200" b="1" dirty="0" smtClean="0"/>
              <a:t>373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148781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1043608" y="1149411"/>
            <a:ext cx="6912768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Times New Roman" pitchFamily="18" charset="0"/>
              </a:rPr>
              <a:t>Физкультурно-спортивная  направленность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включает в себя такие кружки: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1. «Айкидо», 5-7 лет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«Эстрадно-спортивный танец», 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3-7 лет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«Топает малыш», 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3-7 лет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4. 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«Аквааэробика», 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3-7 лет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4" y="548680"/>
            <a:ext cx="741682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Особое  место в дополнительной образовательной  программе занимают наиболее близкие и естественные для ребенка-дошкольника виды деятельности — игра, общение со взрослыми и сверстниками, экспериментирование, предметная, изобразительная, художественно - театральная деятельность, детский труд.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2924944"/>
            <a:ext cx="770485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Направления деятельности</a:t>
            </a:r>
            <a:endParaRPr lang="ru-RU" sz="2000" dirty="0" smtClean="0">
              <a:solidFill>
                <a:srgbClr val="FF0000"/>
              </a:solidFill>
              <a:cs typeface="Arial" pitchFamily="34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ea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smtClean="0">
                <a:ea typeface="Times New Roman" pitchFamily="18" charset="0"/>
                <a:cs typeface="Arial" pitchFamily="34" charset="0"/>
              </a:rPr>
              <a:t>художественное, </a:t>
            </a:r>
            <a:endParaRPr lang="ru-RU" sz="2000" dirty="0" smtClean="0">
              <a:cs typeface="Arial" pitchFamily="34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ea typeface="Times New Roman" pitchFamily="18" charset="0"/>
                <a:cs typeface="Arial" pitchFamily="34" charset="0"/>
              </a:rPr>
              <a:t>- физкультурно-спортивное, </a:t>
            </a:r>
            <a:endParaRPr lang="ru-RU" sz="2000" dirty="0" smtClean="0">
              <a:cs typeface="Arial" pitchFamily="34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2000" dirty="0" smtClean="0">
                <a:ea typeface="Times New Roman" pitchFamily="18" charset="0"/>
                <a:cs typeface="Arial" pitchFamily="34" charset="0"/>
              </a:rPr>
              <a:t>социально-педагогическое; </a:t>
            </a:r>
            <a:endParaRPr lang="ru-RU" sz="2000" dirty="0" smtClean="0">
              <a:cs typeface="Arial" pitchFamily="34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ea typeface="Times New Roman" pitchFamily="18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ea typeface="Times New Roman" pitchFamily="18" charset="0"/>
                <a:cs typeface="Arial" pitchFamily="34" charset="0"/>
              </a:rPr>
              <a:t>Форма организации</a:t>
            </a:r>
            <a:endParaRPr lang="ru-RU" sz="2000" dirty="0" smtClean="0">
              <a:solidFill>
                <a:srgbClr val="FF0000"/>
              </a:solidFill>
              <a:cs typeface="Arial" pitchFamily="34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2000" dirty="0" smtClean="0">
                <a:ea typeface="Times New Roman" pitchFamily="18" charset="0"/>
                <a:cs typeface="Arial" pitchFamily="34" charset="0"/>
              </a:rPr>
              <a:t> – кружковая;</a:t>
            </a:r>
            <a:endParaRPr lang="ru-RU" sz="2000" dirty="0" smtClean="0">
              <a:cs typeface="Arial" pitchFamily="34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Новизна программы</a:t>
            </a:r>
            <a:endParaRPr lang="ru-RU" sz="2000" dirty="0" smtClean="0">
              <a:solidFill>
                <a:srgbClr val="FF0000"/>
              </a:solidFill>
              <a:cs typeface="Arial" pitchFamily="34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ea typeface="Times New Roman" pitchFamily="18" charset="0"/>
                <a:cs typeface="Arial" pitchFamily="34" charset="0"/>
              </a:rPr>
              <a:t>В Программе используются нестандартные формы проведения занятий и методы работы. Программа дополнена элементами свободного творчества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39552" y="1672046"/>
            <a:ext cx="7992888" cy="4191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Содержание нацелено на активизацию познавательной деятельности каждого воспитанника с учетом его возрастных особенностей, индивидуальных потребностей. Значительное внимание уделяется повышению мотивации, ведь настоящий процесс творчества невозможно представить без особого эмоционального фона, без состояния вдохновения, желания творить. В таком состоянии легче усваиваются навыки и приёмы, активизируются фантазия и изобразительность. Произведения, возникающие в этот момент в руках детей, невозможно сравнить с результатом рутинной работы.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63374" y="1052736"/>
            <a:ext cx="78690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Педагогическая целесообразность программы</a:t>
            </a:r>
            <a:endParaRPr lang="ru-RU" sz="2400" b="1" dirty="0" smtClean="0">
              <a:solidFill>
                <a:srgbClr val="FF0000"/>
              </a:solidFill>
              <a:cs typeface="Arial" pitchFamily="34" charset="0"/>
            </a:endParaRPr>
          </a:p>
          <a:p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2136339"/>
            <a:ext cx="792088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dirty="0" smtClean="0"/>
              <a:t>Формирование общей культуры, развитие физических, интеллектуальных и личностных качеств, формирование предпосылок учебной деятельности, обеспечивающих социальную успешность, сохранение и укрепление здоровья детей дошкольного возраста, коррекцию недостатков в физическом  развитии детей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1763688" y="1484784"/>
            <a:ext cx="489654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Цель программы:</a:t>
            </a:r>
            <a:endParaRPr lang="ru-RU" sz="2800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124744"/>
            <a:ext cx="763284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buFont typeface="Arial" pitchFamily="34" charset="0"/>
              <a:buChar char="•"/>
            </a:pPr>
            <a:r>
              <a:rPr lang="ru-RU" sz="2000" dirty="0" smtClean="0"/>
              <a:t> способствовать сохранению и укреплению физического здоровья, обеспечивающего нормальное гармоничное развитие;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2000" dirty="0" smtClean="0"/>
              <a:t> создавать атмосферу доброжелательного отношения к детям, обеспечивающую эмоциональное благополучие каждого ребёнка;</a:t>
            </a:r>
          </a:p>
          <a:p>
            <a:pPr lvl="0" algn="just"/>
            <a:r>
              <a:rPr lang="ru-RU" sz="2000" dirty="0" smtClean="0"/>
              <a:t>способствовать обогащению познавательно-речевого, социально-личностного, художественно-эстетического и физического развития детей;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2000" dirty="0" smtClean="0"/>
              <a:t> воспитание с учетом возрастных категорий детей гражданственности, уважения к правам и свободам человека, любви к окружающей природе, Родине, семье;</a:t>
            </a:r>
          </a:p>
          <a:p>
            <a:pPr lvl="0" algn="just"/>
            <a:r>
              <a:rPr lang="ru-RU" sz="2000" dirty="0" smtClean="0"/>
              <a:t>практическое овладение нормами речи (освоение правил речевого этикета)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2000" dirty="0" smtClean="0"/>
              <a:t> использовать традиционные и инновационные технологии для разнообразной детской деятельности;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3635896" y="404664"/>
            <a:ext cx="17887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Задачи:</a:t>
            </a:r>
            <a:endParaRPr lang="ru-RU" sz="28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899592" y="589373"/>
            <a:ext cx="7416824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Занятия проводятся: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1 раз в неделю для детей младшего дошкольного возраста,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2 раза в неделю для детей старшего дошкольного возраста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Форма проведения занятий: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групповая, подгрупповая.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Занятия проходят во второй половине дня.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971600" y="420429"/>
            <a:ext cx="7416824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2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  <a:tab pos="4806950" algn="ctr"/>
                <a:tab pos="74549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Наименование кружков: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  <a:tab pos="4806950" algn="ctr"/>
                <a:tab pos="74549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1.«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Волшебная кисточка»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  <a:tab pos="4806950" algn="ctr"/>
                <a:tab pos="74549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2.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«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Шахматы»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l"/>
                <a:tab pos="4806950" algn="ctr"/>
                <a:tab pos="74549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3</a:t>
            </a:r>
            <a:r>
              <a:rPr lang="ru-RU" sz="2000" dirty="0" smtClean="0">
                <a:ea typeface="Times New Roman" pitchFamily="18" charset="0"/>
                <a:cs typeface="Arial" pitchFamily="34" charset="0"/>
              </a:rPr>
              <a:t>.«Английский </a:t>
            </a:r>
            <a:r>
              <a:rPr lang="ru-RU" sz="2000" dirty="0" smtClean="0">
                <a:ea typeface="Times New Roman" pitchFamily="18" charset="0"/>
                <a:cs typeface="Arial" pitchFamily="34" charset="0"/>
              </a:rPr>
              <a:t>для старших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  <a:tab pos="4806950" algn="ctr"/>
                <a:tab pos="74549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4.«Английский </a:t>
            </a:r>
            <a:r>
              <a:rPr lang="ru-RU" sz="2000" dirty="0" smtClean="0">
                <a:ea typeface="Times New Roman" pitchFamily="18" charset="0"/>
                <a:cs typeface="Arial" pitchFamily="34" charset="0"/>
              </a:rPr>
              <a:t>для малышей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»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  <a:tab pos="4806950" algn="ctr"/>
                <a:tab pos="74549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5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.«Топает малыш»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  <a:tab pos="4806950" algn="ctr"/>
                <a:tab pos="74549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6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.«Теремок»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  <a:tab pos="4806950" algn="ctr"/>
                <a:tab pos="74549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7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.«Звонкие голоса»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  <a:tab pos="4806950" algn="ctr"/>
                <a:tab pos="74549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8.«Айкидо»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  <a:tab pos="4806950" algn="ctr"/>
                <a:tab pos="74549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9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.« Предшкольная подготовка»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l"/>
                <a:tab pos="4806950" algn="ctr"/>
                <a:tab pos="7454900" algn="l"/>
              </a:tabLst>
            </a:pPr>
            <a:r>
              <a:rPr lang="ru-RU" sz="2000" dirty="0">
                <a:ea typeface="Times New Roman" pitchFamily="18" charset="0"/>
                <a:cs typeface="Arial" pitchFamily="34" charset="0"/>
              </a:rPr>
              <a:t>10. </a:t>
            </a:r>
            <a:r>
              <a:rPr lang="ru-RU" sz="2000" dirty="0" smtClean="0">
                <a:ea typeface="Times New Roman" pitchFamily="18" charset="0"/>
                <a:cs typeface="Arial" pitchFamily="34" charset="0"/>
              </a:rPr>
              <a:t>«</a:t>
            </a:r>
            <a:r>
              <a:rPr lang="ru-RU" sz="2000" dirty="0">
                <a:ea typeface="Times New Roman" pitchFamily="18" charset="0"/>
                <a:cs typeface="Arial" pitchFamily="34" charset="0"/>
              </a:rPr>
              <a:t>Группа кратковременного пребывания»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  <a:tab pos="4806950" algn="ctr"/>
                <a:tab pos="74549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11.«Тестопластика»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  <a:tab pos="4806950" algn="ctr"/>
                <a:tab pos="74549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12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.«Акваадаптация»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  <a:tab pos="4806950" algn="ctr"/>
                <a:tab pos="74549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13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.«Аквааэробика»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  <a:tab pos="4806950" algn="ctr"/>
                <a:tab pos="74549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14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.«Игроритмика»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  <a:tab pos="4806950" algn="ctr"/>
                <a:tab pos="7454900" algn="l"/>
              </a:tabLst>
            </a:pPr>
            <a:r>
              <a:rPr lang="ru-RU" sz="2000" dirty="0" smtClean="0">
                <a:cs typeface="Arial" pitchFamily="34" charset="0"/>
              </a:rPr>
              <a:t>15</a:t>
            </a:r>
            <a:r>
              <a:rPr lang="ru-RU" sz="2000" dirty="0" smtClean="0">
                <a:cs typeface="Arial" pitchFamily="34" charset="0"/>
              </a:rPr>
              <a:t>.«Эстрадно-спортивный танец»</a:t>
            </a:r>
            <a:endParaRPr lang="ru-RU" sz="2000" dirty="0" smtClean="0"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  <a:tab pos="4806950" algn="ctr"/>
                <a:tab pos="74549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16.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«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Оздоровление»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  <a:tab pos="4806950" algn="ctr"/>
                <a:tab pos="7454900" algn="l"/>
              </a:tabLst>
            </a:pPr>
            <a:r>
              <a:rPr lang="ru-RU" sz="2000" dirty="0" smtClean="0">
                <a:cs typeface="Arial" pitchFamily="34" charset="0"/>
              </a:rPr>
              <a:t>17. </a:t>
            </a:r>
            <a:r>
              <a:rPr lang="ru-RU" sz="2000" dirty="0" smtClean="0">
                <a:cs typeface="Arial" pitchFamily="34" charset="0"/>
              </a:rPr>
              <a:t>«Плавание «</a:t>
            </a:r>
            <a:r>
              <a:rPr lang="ru-RU" sz="2000" dirty="0" err="1" smtClean="0">
                <a:cs typeface="Arial" pitchFamily="34" charset="0"/>
              </a:rPr>
              <a:t>Дельфиненок</a:t>
            </a:r>
            <a:r>
              <a:rPr lang="ru-RU" sz="2000" dirty="0" smtClean="0">
                <a:cs typeface="Arial" pitchFamily="34" charset="0"/>
              </a:rPr>
              <a:t>»»</a:t>
            </a:r>
            <a:endParaRPr lang="ru-RU" sz="2000" dirty="0" smtClean="0"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  <a:tab pos="4806950" algn="ctr"/>
                <a:tab pos="74549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18.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«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Психогимнастика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»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  <a:tab pos="4806950" algn="ctr"/>
                <a:tab pos="7454900" algn="l"/>
              </a:tabLst>
            </a:pPr>
            <a:r>
              <a:rPr lang="ru-RU" sz="2000" dirty="0" smtClean="0">
                <a:cs typeface="Arial" pitchFamily="34" charset="0"/>
              </a:rPr>
              <a:t>19.  «Татарский язык»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4" y="548680"/>
            <a:ext cx="7704856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НАПРАВЛЕНИЯ ДЕЯТЕЛЬНОСТИ ДОПОЛНИТЕЛЬНОГО ОБРАЗОВАНИЯ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prstClr val="black"/>
              </a:solidFill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Художественная</a:t>
            </a:r>
            <a:r>
              <a:rPr lang="ru-RU" sz="2000" dirty="0" smtClean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направленность </a:t>
            </a:r>
            <a:r>
              <a:rPr lang="ru-RU" sz="2000" dirty="0" smtClean="0">
                <a:solidFill>
                  <a:prstClr val="black"/>
                </a:solidFill>
                <a:ea typeface="Times New Roman" pitchFamily="18" charset="0"/>
                <a:cs typeface="Times New Roman" pitchFamily="18" charset="0"/>
              </a:rPr>
              <a:t>включает в себя такие кружки: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prstClr val="black"/>
              </a:solidFill>
              <a:cs typeface="Arial" pitchFamily="34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solidFill>
                  <a:prstClr val="black"/>
                </a:solidFill>
                <a:ea typeface="Times New Roman" pitchFamily="18" charset="0"/>
                <a:cs typeface="Times New Roman" pitchFamily="18" charset="0"/>
              </a:rPr>
              <a:t>«Топает малыш»,3-5 </a:t>
            </a:r>
            <a:r>
              <a:rPr lang="ru-RU" sz="2000" dirty="0" smtClean="0">
                <a:solidFill>
                  <a:prstClr val="black"/>
                </a:solidFill>
                <a:ea typeface="Times New Roman" pitchFamily="18" charset="0"/>
                <a:cs typeface="Times New Roman" pitchFamily="18" charset="0"/>
              </a:rPr>
              <a:t>лет</a:t>
            </a:r>
            <a:endParaRPr lang="ru-RU" sz="2000" dirty="0" smtClean="0">
              <a:solidFill>
                <a:prstClr val="black"/>
              </a:solidFill>
              <a:cs typeface="Arial" pitchFamily="34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solidFill>
                  <a:prstClr val="black"/>
                </a:solidFill>
                <a:ea typeface="Times New Roman" pitchFamily="18" charset="0"/>
                <a:cs typeface="Times New Roman" pitchFamily="18" charset="0"/>
              </a:rPr>
              <a:t>«Волшебная </a:t>
            </a:r>
            <a:r>
              <a:rPr lang="ru-RU" sz="2000" dirty="0" smtClean="0">
                <a:solidFill>
                  <a:prstClr val="black"/>
                </a:solidFill>
                <a:ea typeface="Times New Roman" pitchFamily="18" charset="0"/>
                <a:cs typeface="Times New Roman" pitchFamily="18" charset="0"/>
              </a:rPr>
              <a:t>кисточка», </a:t>
            </a:r>
            <a:r>
              <a:rPr lang="ru-RU" sz="2000" dirty="0" smtClean="0">
                <a:solidFill>
                  <a:prstClr val="black"/>
                </a:solidFill>
                <a:ea typeface="Times New Roman" pitchFamily="18" charset="0"/>
                <a:cs typeface="Times New Roman" pitchFamily="18" charset="0"/>
              </a:rPr>
              <a:t>5-7 лет</a:t>
            </a:r>
            <a:endParaRPr lang="ru-RU" sz="2000" dirty="0" smtClean="0">
              <a:solidFill>
                <a:prstClr val="black"/>
              </a:solidFill>
              <a:cs typeface="Arial" pitchFamily="34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solidFill>
                  <a:prstClr val="black"/>
                </a:solidFill>
                <a:ea typeface="Times New Roman" pitchFamily="18" charset="0"/>
                <a:cs typeface="Times New Roman" pitchFamily="18" charset="0"/>
              </a:rPr>
              <a:t>«Теремок»», </a:t>
            </a:r>
            <a:r>
              <a:rPr lang="ru-RU" sz="2000" dirty="0" smtClean="0">
                <a:solidFill>
                  <a:prstClr val="black"/>
                </a:solidFill>
                <a:ea typeface="Times New Roman" pitchFamily="18" charset="0"/>
                <a:cs typeface="Times New Roman" pitchFamily="18" charset="0"/>
              </a:rPr>
              <a:t>5-7 лет</a:t>
            </a:r>
            <a:endParaRPr lang="ru-RU" sz="2000" dirty="0" smtClean="0">
              <a:solidFill>
                <a:prstClr val="black"/>
              </a:solidFill>
              <a:cs typeface="Arial" pitchFamily="34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solidFill>
                  <a:prstClr val="black"/>
                </a:solidFill>
                <a:ea typeface="Times New Roman" pitchFamily="18" charset="0"/>
                <a:cs typeface="Times New Roman" pitchFamily="18" charset="0"/>
              </a:rPr>
              <a:t>«Звонкие голоса», </a:t>
            </a:r>
            <a:r>
              <a:rPr lang="ru-RU" sz="2000" dirty="0" smtClean="0">
                <a:solidFill>
                  <a:prstClr val="black"/>
                </a:solidFill>
                <a:ea typeface="Times New Roman" pitchFamily="18" charset="0"/>
                <a:cs typeface="Times New Roman" pitchFamily="18" charset="0"/>
              </a:rPr>
              <a:t>5-7 лет</a:t>
            </a:r>
            <a:endParaRPr lang="ru-RU" sz="2000" dirty="0" smtClean="0">
              <a:solidFill>
                <a:prstClr val="black"/>
              </a:solidFill>
              <a:cs typeface="Arial" pitchFamily="34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solidFill>
                  <a:prstClr val="black"/>
                </a:solidFill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prstClr val="black"/>
                </a:solidFill>
                <a:ea typeface="Times New Roman" pitchFamily="18" charset="0"/>
                <a:cs typeface="Times New Roman" pitchFamily="18" charset="0"/>
              </a:rPr>
              <a:t>«Тестопластика», </a:t>
            </a:r>
            <a:r>
              <a:rPr lang="ru-RU" sz="2000" dirty="0">
                <a:solidFill>
                  <a:prstClr val="black"/>
                </a:solidFill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000" dirty="0" smtClean="0">
                <a:solidFill>
                  <a:prstClr val="black"/>
                </a:solidFill>
                <a:ea typeface="Times New Roman" pitchFamily="18" charset="0"/>
                <a:cs typeface="Times New Roman" pitchFamily="18" charset="0"/>
              </a:rPr>
              <a:t>-7 </a:t>
            </a:r>
            <a:r>
              <a:rPr lang="ru-RU" sz="2000" dirty="0" smtClean="0">
                <a:solidFill>
                  <a:prstClr val="black"/>
                </a:solidFill>
                <a:ea typeface="Times New Roman" pitchFamily="18" charset="0"/>
                <a:cs typeface="Times New Roman" pitchFamily="18" charset="0"/>
              </a:rPr>
              <a:t>лет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solidFill>
                  <a:prstClr val="black"/>
                </a:solidFill>
                <a:cs typeface="Times New Roman" pitchFamily="18" charset="0"/>
              </a:rPr>
              <a:t>«Эстрадно-спортивный танец», 3-7 лет</a:t>
            </a:r>
            <a:endParaRPr lang="ru-RU" sz="2000" dirty="0" smtClean="0">
              <a:solidFill>
                <a:prstClr val="black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268761"/>
            <a:ext cx="748883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FF0000"/>
                </a:solidFill>
              </a:rPr>
              <a:t>Социально-педагогическая</a:t>
            </a:r>
            <a:r>
              <a:rPr lang="ru-RU" sz="2000" dirty="0" smtClean="0">
                <a:solidFill>
                  <a:srgbClr val="FF0000"/>
                </a:solidFill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направленность </a:t>
            </a:r>
            <a:r>
              <a:rPr lang="ru-RU" sz="2000" dirty="0" smtClean="0"/>
              <a:t>включает в себя такие кружки:</a:t>
            </a:r>
          </a:p>
          <a:p>
            <a:endParaRPr lang="ru-RU" sz="2000" dirty="0" smtClean="0"/>
          </a:p>
          <a:p>
            <a:pPr>
              <a:lnSpc>
                <a:spcPct val="150000"/>
              </a:lnSpc>
            </a:pPr>
            <a:r>
              <a:rPr lang="ru-RU" sz="2000" dirty="0" smtClean="0"/>
              <a:t>1.«Английский язык», 3-7 лет</a:t>
            </a:r>
          </a:p>
          <a:p>
            <a:pPr>
              <a:lnSpc>
                <a:spcPct val="150000"/>
              </a:lnSpc>
            </a:pPr>
            <a:r>
              <a:rPr lang="ru-RU" sz="2000" dirty="0" smtClean="0"/>
              <a:t>2. «</a:t>
            </a:r>
            <a:r>
              <a:rPr lang="ru-RU" sz="2000" dirty="0" smtClean="0"/>
              <a:t>Волшебная кисточка», </a:t>
            </a:r>
            <a:r>
              <a:rPr lang="ru-RU" sz="2000" dirty="0" smtClean="0"/>
              <a:t>3-5 лет</a:t>
            </a:r>
          </a:p>
          <a:p>
            <a:pPr>
              <a:lnSpc>
                <a:spcPct val="150000"/>
              </a:lnSpc>
            </a:pPr>
            <a:r>
              <a:rPr lang="ru-RU" sz="2000" dirty="0" smtClean="0"/>
              <a:t>3</a:t>
            </a:r>
            <a:r>
              <a:rPr lang="ru-RU" sz="2000" dirty="0" smtClean="0"/>
              <a:t>. «Предшкольная подготовка», </a:t>
            </a:r>
            <a:r>
              <a:rPr lang="ru-RU" sz="2000" dirty="0" smtClean="0"/>
              <a:t>4-7 лет</a:t>
            </a:r>
          </a:p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/>
              <a:t>4</a:t>
            </a:r>
            <a:r>
              <a:rPr lang="ru-RU" sz="2000" dirty="0" smtClean="0"/>
              <a:t>. </a:t>
            </a:r>
            <a:r>
              <a:rPr lang="ru-RU" sz="2000" dirty="0" smtClean="0"/>
              <a:t>«Группа кратковременного содержания», 2-3 года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новная образовательная программа МАДОУ №42 - копия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Основная образовательная программа МАДОУ №42 - копия</Template>
  <TotalTime>343</TotalTime>
  <Words>544</Words>
  <Application>Microsoft Office PowerPoint</Application>
  <PresentationFormat>Экран (4:3)</PresentationFormat>
  <Paragraphs>72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Основная образовательная программа МАДОУ №42 - копия</vt:lpstr>
      <vt:lpstr>Дополнительная общеразвивающая  программа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Основная образовательная программа дошкольного образования МАДОУ №42</dc:title>
  <dc:creator>MADOY 42-4</dc:creator>
  <cp:lastModifiedBy>МАДОУ № 373</cp:lastModifiedBy>
  <cp:revision>50</cp:revision>
  <dcterms:created xsi:type="dcterms:W3CDTF">2015-04-02T09:12:05Z</dcterms:created>
  <dcterms:modified xsi:type="dcterms:W3CDTF">2021-05-31T08:31:41Z</dcterms:modified>
</cp:coreProperties>
</file>